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svg" ContentType="image/sv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4630400" cy="8229600"/>
  <p:notesSz cx="8229600" cy="146304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AFCBF8"/>
    <a:srgbClr val="FDFBF7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7" d="100"/>
          <a:sy n="67" d="100"/>
        </p:scale>
        <p:origin x="-102" y="-744"/>
      </p:cViewPr>
      <p:guideLst>
        <p:guide orient="horz" pos="2592"/>
        <p:guide pos="46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2645888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6DED2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DFBF7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6DED2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AFCBF8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6DED2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DFBF7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6DED2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DFBF7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6DED2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DFBF7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6DED2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DFBF7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6DED2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DFBF7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6DED2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DFBF7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6DED2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DFBF7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6DED2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DFBF7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8.png"/><Relationship Id="rId7" Type="http://schemas.openxmlformats.org/officeDocument/2006/relationships/image" Target="../media/image14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3.svg"/><Relationship Id="rId5" Type="http://schemas.openxmlformats.org/officeDocument/2006/relationships/image" Target="../media/image12.svg"/><Relationship Id="rId4" Type="http://schemas.openxmlformats.org/officeDocument/2006/relationships/image" Target="../media/image9.png"/><Relationship Id="rId9" Type="http://schemas.openxmlformats.org/officeDocument/2006/relationships/image" Target="../media/image16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8.sv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2872978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3A3A3A"/>
                </a:solidFill>
                <a:latin typeface="+mj-lt"/>
                <a:ea typeface="Noto Serif Medium" pitchFamily="34" charset="-122"/>
                <a:cs typeface="Noto Serif Medium" pitchFamily="34" charset="-120"/>
              </a:rPr>
              <a:t>Взаимодействие семьи и школы</a:t>
            </a:r>
            <a:endParaRPr lang="en-US" sz="4450" dirty="0">
              <a:latin typeface="+mj-lt"/>
            </a:endParaRPr>
          </a:p>
        </p:txBody>
      </p:sp>
      <p:sp>
        <p:nvSpPr>
          <p:cNvPr id="4" name="Text 1"/>
          <p:cNvSpPr/>
          <p:nvPr/>
        </p:nvSpPr>
        <p:spPr>
          <a:xfrm>
            <a:off x="6280190" y="4630698"/>
            <a:ext cx="75564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i="1" dirty="0">
                <a:solidFill>
                  <a:srgbClr val="4C4C4C"/>
                </a:solidFill>
                <a:latin typeface="Noto Serif" pitchFamily="34" charset="0"/>
                <a:ea typeface="Noto Serif" pitchFamily="34" charset="-122"/>
                <a:cs typeface="Noto Serif" pitchFamily="34" charset="-120"/>
              </a:rPr>
              <a:t>«Первый и главный воспитатель ребёнка, первый и главный педагог — это мать, это отец»</a:t>
            </a:r>
            <a:r>
              <a:rPr lang="en-US" sz="1750" dirty="0">
                <a:solidFill>
                  <a:srgbClr val="4C4C4C"/>
                </a:solidFill>
                <a:latin typeface="Noto Serif" pitchFamily="34" charset="0"/>
                <a:ea typeface="Noto Serif" pitchFamily="34" charset="-122"/>
                <a:cs typeface="Noto Serif" pitchFamily="34" charset="-120"/>
              </a:rPr>
              <a:t> — В. А. Сухомлинский</a:t>
            </a:r>
            <a:endParaRPr lang="en-US" sz="175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0D7A6947-7E33-4506-9658-8F75A96B3F49}"/>
              </a:ext>
            </a:extLst>
          </p:cNvPr>
          <p:cNvSpPr/>
          <p:nvPr/>
        </p:nvSpPr>
        <p:spPr>
          <a:xfrm>
            <a:off x="12861743" y="7793665"/>
            <a:ext cx="1768657" cy="350874"/>
          </a:xfrm>
          <a:prstGeom prst="rect">
            <a:avLst/>
          </a:prstGeom>
          <a:solidFill>
            <a:srgbClr val="FDFBF7"/>
          </a:solidFill>
          <a:ln>
            <a:solidFill>
              <a:srgbClr val="FDFB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14630400" cy="2135386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97813" y="2605088"/>
            <a:ext cx="8426887" cy="533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200"/>
              </a:lnSpc>
              <a:buNone/>
            </a:pPr>
            <a:r>
              <a:rPr lang="en-US" sz="3350" dirty="0">
                <a:solidFill>
                  <a:srgbClr val="3A3A3A"/>
                </a:solidFill>
                <a:ea typeface="Noto Serif Medium" pitchFamily="34" charset="-122"/>
                <a:cs typeface="Noto Serif Medium" pitchFamily="34" charset="-120"/>
              </a:rPr>
              <a:t>Вместе — ради будущего наших детей</a:t>
            </a:r>
            <a:endParaRPr lang="en-US" sz="3350" dirty="0"/>
          </a:p>
        </p:txBody>
      </p:sp>
      <p:sp>
        <p:nvSpPr>
          <p:cNvPr id="4" name="Shape 1"/>
          <p:cNvSpPr/>
          <p:nvPr/>
        </p:nvSpPr>
        <p:spPr>
          <a:xfrm>
            <a:off x="597813" y="3395067"/>
            <a:ext cx="4364355" cy="1306830"/>
          </a:xfrm>
          <a:prstGeom prst="roundRect">
            <a:avLst>
              <a:gd name="adj" fmla="val 5490"/>
            </a:avLst>
          </a:prstGeom>
          <a:solidFill>
            <a:srgbClr val="CBD5E5"/>
          </a:solidFill>
          <a:ln w="7620">
            <a:solidFill>
              <a:srgbClr val="E6DED2"/>
            </a:solidFill>
            <a:prstDash val="solid"/>
          </a:ln>
          <a:effectLst>
            <a:outerShdw dist="15240" dir="2700000" algn="bl" rotWithShape="0">
              <a:srgbClr val="E6DED2">
                <a:alpha val="100000"/>
              </a:srgbClr>
            </a:outerShdw>
          </a:effectLst>
        </p:spPr>
      </p:sp>
      <p:sp>
        <p:nvSpPr>
          <p:cNvPr id="5" name="Shape 2"/>
          <p:cNvSpPr/>
          <p:nvPr/>
        </p:nvSpPr>
        <p:spPr>
          <a:xfrm>
            <a:off x="776168" y="3573423"/>
            <a:ext cx="512445" cy="512445"/>
          </a:xfrm>
          <a:prstGeom prst="roundRect">
            <a:avLst>
              <a:gd name="adj" fmla="val 17842082"/>
            </a:avLst>
          </a:prstGeom>
          <a:solidFill>
            <a:srgbClr val="E6DED2"/>
          </a:solidFill>
          <a:ln/>
        </p:spPr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 cstate="email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17019" y="3714274"/>
            <a:ext cx="230624" cy="230624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776168" y="4256603"/>
            <a:ext cx="2135386" cy="2669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650" dirty="0">
                <a:solidFill>
                  <a:srgbClr val="000000"/>
                </a:solidFill>
                <a:ea typeface="Noto Serif Medium" pitchFamily="34" charset="-122"/>
                <a:cs typeface="Noto Serif Medium" pitchFamily="34" charset="-120"/>
              </a:rPr>
              <a:t>Любовь</a:t>
            </a:r>
            <a:endParaRPr lang="en-US" sz="1650" dirty="0"/>
          </a:p>
        </p:txBody>
      </p:sp>
      <p:sp>
        <p:nvSpPr>
          <p:cNvPr id="8" name="Shape 4"/>
          <p:cNvSpPr/>
          <p:nvPr/>
        </p:nvSpPr>
        <p:spPr>
          <a:xfrm>
            <a:off x="5132903" y="3395067"/>
            <a:ext cx="4364474" cy="1306830"/>
          </a:xfrm>
          <a:prstGeom prst="roundRect">
            <a:avLst>
              <a:gd name="adj" fmla="val 5490"/>
            </a:avLst>
          </a:prstGeom>
          <a:solidFill>
            <a:srgbClr val="CBD5E5"/>
          </a:solidFill>
          <a:ln w="7620">
            <a:solidFill>
              <a:srgbClr val="E6DED2"/>
            </a:solidFill>
            <a:prstDash val="solid"/>
          </a:ln>
          <a:effectLst>
            <a:outerShdw dist="15240" dir="2700000" algn="bl" rotWithShape="0">
              <a:srgbClr val="E6DED2">
                <a:alpha val="100000"/>
              </a:srgbClr>
            </a:outerShdw>
          </a:effectLst>
        </p:spPr>
      </p:sp>
      <p:sp>
        <p:nvSpPr>
          <p:cNvPr id="9" name="Shape 5"/>
          <p:cNvSpPr/>
          <p:nvPr/>
        </p:nvSpPr>
        <p:spPr>
          <a:xfrm>
            <a:off x="5311259" y="3573423"/>
            <a:ext cx="512445" cy="512445"/>
          </a:xfrm>
          <a:prstGeom prst="roundRect">
            <a:avLst>
              <a:gd name="adj" fmla="val 17842082"/>
            </a:avLst>
          </a:prstGeom>
          <a:solidFill>
            <a:srgbClr val="E6DED2"/>
          </a:solidFill>
          <a:ln/>
        </p:spPr>
      </p:sp>
      <p:pic>
        <p:nvPicPr>
          <p:cNvPr id="10" name="Image 2" descr="preencoded.png"/>
          <p:cNvPicPr>
            <a:picLocks noChangeAspect="1"/>
          </p:cNvPicPr>
          <p:nvPr/>
        </p:nvPicPr>
        <p:blipFill>
          <a:blip r:embed="rId4" cstate="email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452110" y="3714274"/>
            <a:ext cx="230624" cy="230624"/>
          </a:xfrm>
          <a:prstGeom prst="rect">
            <a:avLst/>
          </a:prstGeom>
        </p:spPr>
      </p:pic>
      <p:sp>
        <p:nvSpPr>
          <p:cNvPr id="11" name="Text 6"/>
          <p:cNvSpPr/>
          <p:nvPr/>
        </p:nvSpPr>
        <p:spPr>
          <a:xfrm>
            <a:off x="5311259" y="4256603"/>
            <a:ext cx="2135386" cy="2669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650" dirty="0">
                <a:solidFill>
                  <a:srgbClr val="000000"/>
                </a:solidFill>
                <a:ea typeface="Noto Serif Medium" pitchFamily="34" charset="-122"/>
                <a:cs typeface="Noto Serif Medium" pitchFamily="34" charset="-120"/>
              </a:rPr>
              <a:t>Поддержка</a:t>
            </a:r>
            <a:endParaRPr lang="en-US" sz="1650" dirty="0"/>
          </a:p>
        </p:txBody>
      </p:sp>
      <p:sp>
        <p:nvSpPr>
          <p:cNvPr id="12" name="Shape 7"/>
          <p:cNvSpPr/>
          <p:nvPr/>
        </p:nvSpPr>
        <p:spPr>
          <a:xfrm>
            <a:off x="9668113" y="3395067"/>
            <a:ext cx="4364355" cy="1306830"/>
          </a:xfrm>
          <a:prstGeom prst="roundRect">
            <a:avLst>
              <a:gd name="adj" fmla="val 5490"/>
            </a:avLst>
          </a:prstGeom>
          <a:solidFill>
            <a:srgbClr val="CBD5E5"/>
          </a:solidFill>
          <a:ln w="7620">
            <a:solidFill>
              <a:srgbClr val="E6DED2"/>
            </a:solidFill>
            <a:prstDash val="solid"/>
          </a:ln>
          <a:effectLst>
            <a:outerShdw dist="15240" dir="2700000" algn="bl" rotWithShape="0">
              <a:srgbClr val="E6DED2">
                <a:alpha val="100000"/>
              </a:srgbClr>
            </a:outerShdw>
          </a:effectLst>
        </p:spPr>
      </p:sp>
      <p:sp>
        <p:nvSpPr>
          <p:cNvPr id="13" name="Shape 8"/>
          <p:cNvSpPr/>
          <p:nvPr/>
        </p:nvSpPr>
        <p:spPr>
          <a:xfrm>
            <a:off x="9846469" y="3573423"/>
            <a:ext cx="512445" cy="512445"/>
          </a:xfrm>
          <a:prstGeom prst="roundRect">
            <a:avLst>
              <a:gd name="adj" fmla="val 17842082"/>
            </a:avLst>
          </a:prstGeom>
          <a:solidFill>
            <a:srgbClr val="E6DED2"/>
          </a:solidFill>
          <a:ln/>
        </p:spPr>
      </p:sp>
      <p:pic>
        <p:nvPicPr>
          <p:cNvPr id="14" name="Image 3" descr="preencoded.png"/>
          <p:cNvPicPr>
            <a:picLocks noChangeAspect="1"/>
          </p:cNvPicPr>
          <p:nvPr/>
        </p:nvPicPr>
        <p:blipFill>
          <a:blip r:embed="rId4" cstate="email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987320" y="3714274"/>
            <a:ext cx="230624" cy="230624"/>
          </a:xfrm>
          <a:prstGeom prst="rect">
            <a:avLst/>
          </a:prstGeom>
        </p:spPr>
      </p:pic>
      <p:sp>
        <p:nvSpPr>
          <p:cNvPr id="15" name="Text 9"/>
          <p:cNvSpPr/>
          <p:nvPr/>
        </p:nvSpPr>
        <p:spPr>
          <a:xfrm>
            <a:off x="9846469" y="4256603"/>
            <a:ext cx="2587466" cy="2669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650" dirty="0">
                <a:solidFill>
                  <a:srgbClr val="000000"/>
                </a:solidFill>
                <a:ea typeface="Noto Serif Medium" pitchFamily="34" charset="-122"/>
                <a:cs typeface="Noto Serif Medium" pitchFamily="34" charset="-120"/>
              </a:rPr>
              <a:t>Возможности для роста</a:t>
            </a:r>
            <a:endParaRPr lang="en-US" sz="1650" dirty="0"/>
          </a:p>
        </p:txBody>
      </p:sp>
      <p:sp>
        <p:nvSpPr>
          <p:cNvPr id="16" name="Shape 10"/>
          <p:cNvSpPr/>
          <p:nvPr/>
        </p:nvSpPr>
        <p:spPr>
          <a:xfrm>
            <a:off x="597813" y="4872633"/>
            <a:ext cx="6631900" cy="1306830"/>
          </a:xfrm>
          <a:prstGeom prst="roundRect">
            <a:avLst>
              <a:gd name="adj" fmla="val 5490"/>
            </a:avLst>
          </a:prstGeom>
          <a:solidFill>
            <a:srgbClr val="CBD5E5"/>
          </a:solidFill>
          <a:ln w="7620">
            <a:solidFill>
              <a:srgbClr val="E6DED2"/>
            </a:solidFill>
            <a:prstDash val="solid"/>
          </a:ln>
          <a:effectLst>
            <a:outerShdw dist="15240" dir="2700000" algn="bl" rotWithShape="0">
              <a:srgbClr val="E6DED2">
                <a:alpha val="100000"/>
              </a:srgbClr>
            </a:outerShdw>
          </a:effectLst>
        </p:spPr>
      </p:sp>
      <p:sp>
        <p:nvSpPr>
          <p:cNvPr id="17" name="Shape 11"/>
          <p:cNvSpPr/>
          <p:nvPr/>
        </p:nvSpPr>
        <p:spPr>
          <a:xfrm>
            <a:off x="776168" y="5050988"/>
            <a:ext cx="512445" cy="512445"/>
          </a:xfrm>
          <a:prstGeom prst="roundRect">
            <a:avLst>
              <a:gd name="adj" fmla="val 17842082"/>
            </a:avLst>
          </a:prstGeom>
          <a:solidFill>
            <a:srgbClr val="E6DED2"/>
          </a:solidFill>
          <a:ln/>
        </p:spPr>
      </p:sp>
      <p:pic>
        <p:nvPicPr>
          <p:cNvPr id="18" name="Image 4" descr="preencoded.png"/>
          <p:cNvPicPr>
            <a:picLocks noChangeAspect="1"/>
          </p:cNvPicPr>
          <p:nvPr/>
        </p:nvPicPr>
        <p:blipFill>
          <a:blip r:embed="rId4" cstate="email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17019" y="5191839"/>
            <a:ext cx="230624" cy="230624"/>
          </a:xfrm>
          <a:prstGeom prst="rect">
            <a:avLst/>
          </a:prstGeom>
        </p:spPr>
      </p:pic>
      <p:sp>
        <p:nvSpPr>
          <p:cNvPr id="19" name="Text 12"/>
          <p:cNvSpPr/>
          <p:nvPr/>
        </p:nvSpPr>
        <p:spPr>
          <a:xfrm>
            <a:off x="776168" y="5734169"/>
            <a:ext cx="2135386" cy="2669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650" dirty="0">
                <a:solidFill>
                  <a:srgbClr val="000000"/>
                </a:solidFill>
                <a:ea typeface="Noto Serif Medium" pitchFamily="34" charset="-122"/>
                <a:cs typeface="Noto Serif Medium" pitchFamily="34" charset="-120"/>
              </a:rPr>
              <a:t>Уверенность в себе</a:t>
            </a:r>
            <a:endParaRPr lang="en-US" sz="1650" dirty="0"/>
          </a:p>
        </p:txBody>
      </p:sp>
      <p:sp>
        <p:nvSpPr>
          <p:cNvPr id="20" name="Shape 13"/>
          <p:cNvSpPr/>
          <p:nvPr/>
        </p:nvSpPr>
        <p:spPr>
          <a:xfrm>
            <a:off x="7400449" y="4872633"/>
            <a:ext cx="6632019" cy="1306830"/>
          </a:xfrm>
          <a:prstGeom prst="roundRect">
            <a:avLst>
              <a:gd name="adj" fmla="val 5490"/>
            </a:avLst>
          </a:prstGeom>
          <a:solidFill>
            <a:srgbClr val="CBD5E5"/>
          </a:solidFill>
          <a:ln w="7620">
            <a:solidFill>
              <a:srgbClr val="E6DED2"/>
            </a:solidFill>
            <a:prstDash val="solid"/>
          </a:ln>
          <a:effectLst>
            <a:outerShdw dist="15240" dir="2700000" algn="bl" rotWithShape="0">
              <a:srgbClr val="E6DED2">
                <a:alpha val="100000"/>
              </a:srgbClr>
            </a:outerShdw>
          </a:effectLst>
        </p:spPr>
      </p:sp>
      <p:sp>
        <p:nvSpPr>
          <p:cNvPr id="21" name="Shape 14"/>
          <p:cNvSpPr/>
          <p:nvPr/>
        </p:nvSpPr>
        <p:spPr>
          <a:xfrm>
            <a:off x="7578804" y="5050988"/>
            <a:ext cx="512445" cy="512445"/>
          </a:xfrm>
          <a:prstGeom prst="roundRect">
            <a:avLst>
              <a:gd name="adj" fmla="val 17842082"/>
            </a:avLst>
          </a:prstGeom>
          <a:solidFill>
            <a:srgbClr val="E6DED2"/>
          </a:solidFill>
          <a:ln/>
        </p:spPr>
      </p:sp>
      <p:pic>
        <p:nvPicPr>
          <p:cNvPr id="22" name="Image 5" descr="preencoded.png"/>
          <p:cNvPicPr>
            <a:picLocks noChangeAspect="1"/>
          </p:cNvPicPr>
          <p:nvPr/>
        </p:nvPicPr>
        <p:blipFill>
          <a:blip r:embed="rId4" cstate="email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719655" y="5191839"/>
            <a:ext cx="230624" cy="230624"/>
          </a:xfrm>
          <a:prstGeom prst="rect">
            <a:avLst/>
          </a:prstGeom>
        </p:spPr>
      </p:pic>
      <p:sp>
        <p:nvSpPr>
          <p:cNvPr id="23" name="Text 15"/>
          <p:cNvSpPr/>
          <p:nvPr/>
        </p:nvSpPr>
        <p:spPr>
          <a:xfrm>
            <a:off x="7578804" y="5734169"/>
            <a:ext cx="2135386" cy="2669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650" dirty="0">
                <a:solidFill>
                  <a:srgbClr val="000000"/>
                </a:solidFill>
                <a:ea typeface="Noto Serif Medium" pitchFamily="34" charset="-122"/>
                <a:cs typeface="Noto Serif Medium" pitchFamily="34" charset="-120"/>
              </a:rPr>
              <a:t>Счастье</a:t>
            </a:r>
            <a:endParaRPr lang="en-US" sz="1650" dirty="0"/>
          </a:p>
        </p:txBody>
      </p:sp>
      <p:sp>
        <p:nvSpPr>
          <p:cNvPr id="24" name="Shape 16"/>
          <p:cNvSpPr/>
          <p:nvPr/>
        </p:nvSpPr>
        <p:spPr>
          <a:xfrm>
            <a:off x="597813" y="6456962"/>
            <a:ext cx="13434774" cy="28932"/>
          </a:xfrm>
          <a:prstGeom prst="rect">
            <a:avLst/>
          </a:prstGeom>
          <a:solidFill>
            <a:srgbClr val="000000">
              <a:alpha val="50000"/>
            </a:srgbClr>
          </a:solidFill>
          <a:ln/>
        </p:spPr>
      </p:sp>
      <p:sp>
        <p:nvSpPr>
          <p:cNvPr id="25" name="Text 17"/>
          <p:cNvSpPr/>
          <p:nvPr/>
        </p:nvSpPr>
        <p:spPr>
          <a:xfrm>
            <a:off x="597813" y="6677978"/>
            <a:ext cx="13434774" cy="54673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300" b="1" dirty="0">
                <a:solidFill>
                  <a:srgbClr val="000000"/>
                </a:solidFill>
                <a:ea typeface="Noto Serif" pitchFamily="34" charset="-122"/>
                <a:cs typeface="Noto Serif" pitchFamily="34" charset="-120"/>
              </a:rPr>
              <a:t>Давайте помнить: мы не конкуренты, а союзники.</a:t>
            </a:r>
            <a:r>
              <a:rPr lang="en-US" sz="1300" dirty="0">
                <a:solidFill>
                  <a:srgbClr val="000000"/>
                </a:solidFill>
                <a:ea typeface="Noto Serif" pitchFamily="34" charset="-122"/>
                <a:cs typeface="Noto Serif" pitchFamily="34" charset="-120"/>
              </a:rPr>
              <a:t> Только вместе мы сможем дать детям то, что им действительно нужно. Эффективное взаимодействие школы и семьи — залог успешного будущего наших детей.</a:t>
            </a:r>
            <a:endParaRPr lang="en-US" sz="1300" dirty="0"/>
          </a:p>
        </p:txBody>
      </p:sp>
      <p:sp>
        <p:nvSpPr>
          <p:cNvPr id="26" name="Text 18"/>
          <p:cNvSpPr/>
          <p:nvPr/>
        </p:nvSpPr>
        <p:spPr>
          <a:xfrm>
            <a:off x="597813" y="7416879"/>
            <a:ext cx="13434774" cy="356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50" b="1" dirty="0">
                <a:solidFill>
                  <a:srgbClr val="000000"/>
                </a:solidFill>
                <a:ea typeface="Noto Serif" pitchFamily="34" charset="-122"/>
                <a:cs typeface="Noto Serif" pitchFamily="34" charset="-120"/>
              </a:rPr>
              <a:t>Спасибо за внимание!</a:t>
            </a:r>
            <a:r>
              <a:rPr lang="en-US" sz="1650" dirty="0">
                <a:solidFill>
                  <a:srgbClr val="000000"/>
                </a:solidFill>
                <a:ea typeface="Noto Serif" pitchFamily="34" charset="-122"/>
                <a:cs typeface="Noto Serif" pitchFamily="34" charset="-120"/>
              </a:rPr>
              <a:t> 💫</a:t>
            </a:r>
            <a:endParaRPr lang="en-US" sz="1650" dirty="0"/>
          </a:p>
        </p:txBody>
      </p:sp>
      <p:sp>
        <p:nvSpPr>
          <p:cNvPr id="27" name="Прямоугольник 26">
            <a:extLst>
              <a:ext uri="{FF2B5EF4-FFF2-40B4-BE49-F238E27FC236}">
                <a16:creationId xmlns="" xmlns:a16="http://schemas.microsoft.com/office/drawing/2014/main" id="{039A7A0E-17D4-481A-B3B7-4864D67BB36D}"/>
              </a:ext>
            </a:extLst>
          </p:cNvPr>
          <p:cNvSpPr/>
          <p:nvPr/>
        </p:nvSpPr>
        <p:spPr>
          <a:xfrm>
            <a:off x="12861743" y="7793665"/>
            <a:ext cx="1768657" cy="350874"/>
          </a:xfrm>
          <a:prstGeom prst="rect">
            <a:avLst/>
          </a:prstGeom>
          <a:solidFill>
            <a:srgbClr val="AFCBF8"/>
          </a:solidFill>
          <a:ln>
            <a:solidFill>
              <a:srgbClr val="AFCB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21638" y="566976"/>
            <a:ext cx="6087189" cy="6443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050"/>
              </a:lnSpc>
              <a:buNone/>
            </a:pPr>
            <a:r>
              <a:rPr lang="en-US" sz="4050" dirty="0">
                <a:solidFill>
                  <a:srgbClr val="3A3A3A"/>
                </a:solidFill>
                <a:latin typeface="Noto Serif Medium" pitchFamily="34" charset="0"/>
                <a:ea typeface="Noto Serif Medium" pitchFamily="34" charset="-122"/>
                <a:cs typeface="Noto Serif Medium" pitchFamily="34" charset="-120"/>
              </a:rPr>
              <a:t>Почему это так важно?</a:t>
            </a:r>
            <a:endParaRPr lang="en-US" sz="40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21638" y="1752481"/>
            <a:ext cx="6342102" cy="6342102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574280" y="1706047"/>
            <a:ext cx="6342102" cy="9897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C4C4C"/>
                </a:solidFill>
                <a:latin typeface="Noto Serif" pitchFamily="34" charset="0"/>
                <a:ea typeface="Noto Serif" pitchFamily="34" charset="-122"/>
                <a:cs typeface="Noto Serif" pitchFamily="34" charset="-120"/>
              </a:rPr>
              <a:t>Школа — это первая ступень формирования личности ребёнка, но основы воспитания закладываются именно дома.</a:t>
            </a:r>
            <a:endParaRPr lang="en-US" sz="1600" dirty="0"/>
          </a:p>
        </p:txBody>
      </p:sp>
      <p:sp>
        <p:nvSpPr>
          <p:cNvPr id="5" name="Text 2"/>
          <p:cNvSpPr/>
          <p:nvPr/>
        </p:nvSpPr>
        <p:spPr>
          <a:xfrm>
            <a:off x="7574280" y="2881313"/>
            <a:ext cx="6342102" cy="6598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C4C4C"/>
                </a:solidFill>
                <a:latin typeface="Noto Serif" pitchFamily="34" charset="0"/>
                <a:ea typeface="Noto Serif" pitchFamily="34" charset="-122"/>
                <a:cs typeface="Noto Serif" pitchFamily="34" charset="-120"/>
              </a:rPr>
              <a:t>Семья оказывает огромное влияние на формирование характера, ценностей и жизненных ориентиров школьника.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7574280" y="3726656"/>
            <a:ext cx="6342102" cy="6598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C4C4C"/>
                </a:solidFill>
                <a:latin typeface="Noto Serif" pitchFamily="34" charset="0"/>
                <a:ea typeface="Noto Serif" pitchFamily="34" charset="-122"/>
                <a:cs typeface="Noto Serif" pitchFamily="34" charset="-120"/>
              </a:rPr>
              <a:t>Сотрудничество родителей и педагогов должно строиться на принципах взаимного уважения, доверия и открытости.</a:t>
            </a:r>
            <a:endParaRPr lang="en-US" sz="1600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1637A285-61FD-4833-B56F-FD46A5B570A9}"/>
              </a:ext>
            </a:extLst>
          </p:cNvPr>
          <p:cNvSpPr/>
          <p:nvPr/>
        </p:nvSpPr>
        <p:spPr>
          <a:xfrm>
            <a:off x="12861743" y="7793665"/>
            <a:ext cx="1768657" cy="350874"/>
          </a:xfrm>
          <a:prstGeom prst="rect">
            <a:avLst/>
          </a:prstGeom>
          <a:solidFill>
            <a:srgbClr val="FDFBF7"/>
          </a:solidFill>
          <a:ln>
            <a:solidFill>
              <a:srgbClr val="FDFB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2019062"/>
            <a:ext cx="8618696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3A3A3A"/>
                </a:solidFill>
                <a:latin typeface="Noto Serif Medium" pitchFamily="34" charset="0"/>
                <a:ea typeface="Noto Serif Medium" pitchFamily="34" charset="-122"/>
                <a:cs typeface="Noto Serif Medium" pitchFamily="34" charset="-120"/>
              </a:rPr>
              <a:t>Наша главная задача сегодня</a:t>
            </a:r>
            <a:endParaRPr lang="en-US" sz="4450" dirty="0"/>
          </a:p>
        </p:txBody>
      </p:sp>
      <p:sp>
        <p:nvSpPr>
          <p:cNvPr id="3" name="Shape 1"/>
          <p:cNvSpPr/>
          <p:nvPr/>
        </p:nvSpPr>
        <p:spPr>
          <a:xfrm>
            <a:off x="793790" y="3181469"/>
            <a:ext cx="4196358" cy="2047994"/>
          </a:xfrm>
          <a:prstGeom prst="roundRect">
            <a:avLst>
              <a:gd name="adj" fmla="val 4652"/>
            </a:avLst>
          </a:prstGeom>
          <a:solidFill>
            <a:srgbClr val="E6DED2">
              <a:alpha val="50000"/>
            </a:srgbClr>
          </a:solidFill>
          <a:ln w="7620">
            <a:solidFill>
              <a:srgbClr val="CCC4B8"/>
            </a:solidFill>
            <a:prstDash val="solid"/>
          </a:ln>
          <a:effectLst>
            <a:outerShdw dist="20320" dir="2700000" algn="bl" rotWithShape="0">
              <a:srgbClr val="CCC4B8">
                <a:alpha val="100000"/>
              </a:srgbClr>
            </a:outerShdw>
          </a:effectLst>
        </p:spPr>
      </p:sp>
      <p:sp>
        <p:nvSpPr>
          <p:cNvPr id="4" name="Text 2"/>
          <p:cNvSpPr/>
          <p:nvPr/>
        </p:nvSpPr>
        <p:spPr>
          <a:xfrm>
            <a:off x="1028224" y="341590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00"/>
                </a:solidFill>
                <a:latin typeface="Noto Serif Medium" pitchFamily="34" charset="0"/>
                <a:ea typeface="Noto Serif Medium" pitchFamily="34" charset="-122"/>
                <a:cs typeface="Noto Serif Medium" pitchFamily="34" charset="-120"/>
              </a:rPr>
              <a:t>Активное участие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1028224" y="3906322"/>
            <a:ext cx="3727490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000000"/>
                </a:solidFill>
                <a:latin typeface="Noto Serif" pitchFamily="34" charset="0"/>
                <a:ea typeface="Noto Serif" pitchFamily="34" charset="-122"/>
                <a:cs typeface="Noto Serif" pitchFamily="34" charset="-120"/>
              </a:rPr>
              <a:t>Сделать родителей активными участниками педагогического процесса</a:t>
            </a:r>
            <a:endParaRPr lang="en-US" sz="1750" dirty="0"/>
          </a:p>
        </p:txBody>
      </p:sp>
      <p:sp>
        <p:nvSpPr>
          <p:cNvPr id="6" name="Shape 4"/>
          <p:cNvSpPr/>
          <p:nvPr/>
        </p:nvSpPr>
        <p:spPr>
          <a:xfrm>
            <a:off x="5216962" y="3181469"/>
            <a:ext cx="4196358" cy="2047994"/>
          </a:xfrm>
          <a:prstGeom prst="roundRect">
            <a:avLst>
              <a:gd name="adj" fmla="val 4652"/>
            </a:avLst>
          </a:prstGeom>
          <a:solidFill>
            <a:srgbClr val="E6DED2">
              <a:alpha val="50000"/>
            </a:srgbClr>
          </a:solidFill>
          <a:ln w="7620">
            <a:solidFill>
              <a:srgbClr val="CCC4B8"/>
            </a:solidFill>
            <a:prstDash val="solid"/>
          </a:ln>
          <a:effectLst>
            <a:outerShdw dist="20320" dir="2700000" algn="bl" rotWithShape="0">
              <a:srgbClr val="CCC4B8">
                <a:alpha val="100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5451396" y="341590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00"/>
                </a:solidFill>
                <a:latin typeface="Noto Serif Medium" pitchFamily="34" charset="0"/>
                <a:ea typeface="Noto Serif Medium" pitchFamily="34" charset="-122"/>
                <a:cs typeface="Noto Serif Medium" pitchFamily="34" charset="-120"/>
              </a:rPr>
              <a:t>Открытый диалог</a:t>
            </a:r>
            <a:endParaRPr lang="en-US" sz="2200" dirty="0"/>
          </a:p>
        </p:txBody>
      </p:sp>
      <p:sp>
        <p:nvSpPr>
          <p:cNvPr id="8" name="Text 6"/>
          <p:cNvSpPr/>
          <p:nvPr/>
        </p:nvSpPr>
        <p:spPr>
          <a:xfrm>
            <a:off x="5451396" y="3906322"/>
            <a:ext cx="3727490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000000"/>
                </a:solidFill>
                <a:latin typeface="Noto Serif" pitchFamily="34" charset="0"/>
                <a:ea typeface="Noto Serif" pitchFamily="34" charset="-122"/>
                <a:cs typeface="Noto Serif" pitchFamily="34" charset="-120"/>
              </a:rPr>
              <a:t>Вести постоянный диалог между родителями и педагогами</a:t>
            </a:r>
            <a:endParaRPr lang="en-US" sz="1750" dirty="0"/>
          </a:p>
        </p:txBody>
      </p:sp>
      <p:sp>
        <p:nvSpPr>
          <p:cNvPr id="9" name="Shape 7"/>
          <p:cNvSpPr/>
          <p:nvPr/>
        </p:nvSpPr>
        <p:spPr>
          <a:xfrm>
            <a:off x="9640133" y="3181469"/>
            <a:ext cx="4196358" cy="2047994"/>
          </a:xfrm>
          <a:prstGeom prst="roundRect">
            <a:avLst>
              <a:gd name="adj" fmla="val 4652"/>
            </a:avLst>
          </a:prstGeom>
          <a:solidFill>
            <a:srgbClr val="E6DED2">
              <a:alpha val="50000"/>
            </a:srgbClr>
          </a:solidFill>
          <a:ln w="7620">
            <a:solidFill>
              <a:srgbClr val="CCC4B8"/>
            </a:solidFill>
            <a:prstDash val="solid"/>
          </a:ln>
          <a:effectLst>
            <a:outerShdw dist="20320" dir="2700000" algn="bl" rotWithShape="0">
              <a:srgbClr val="CCC4B8">
                <a:alpha val="100000"/>
              </a:srgbClr>
            </a:outerShdw>
          </a:effectLst>
        </p:spPr>
      </p:sp>
      <p:sp>
        <p:nvSpPr>
          <p:cNvPr id="10" name="Text 8"/>
          <p:cNvSpPr/>
          <p:nvPr/>
        </p:nvSpPr>
        <p:spPr>
          <a:xfrm>
            <a:off x="9874568" y="3415903"/>
            <a:ext cx="3144322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00"/>
                </a:solidFill>
                <a:latin typeface="Noto Serif Medium" pitchFamily="34" charset="0"/>
                <a:ea typeface="Noto Serif Medium" pitchFamily="34" charset="-122"/>
                <a:cs typeface="Noto Serif Medium" pitchFamily="34" charset="-120"/>
              </a:rPr>
              <a:t>Совместные решения</a:t>
            </a:r>
            <a:endParaRPr lang="en-US" sz="2200" dirty="0"/>
          </a:p>
        </p:txBody>
      </p:sp>
      <p:sp>
        <p:nvSpPr>
          <p:cNvPr id="11" name="Text 9"/>
          <p:cNvSpPr/>
          <p:nvPr/>
        </p:nvSpPr>
        <p:spPr>
          <a:xfrm>
            <a:off x="9874568" y="3906322"/>
            <a:ext cx="3727490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000000"/>
                </a:solidFill>
                <a:latin typeface="Noto Serif" pitchFamily="34" charset="0"/>
                <a:ea typeface="Noto Serif" pitchFamily="34" charset="-122"/>
                <a:cs typeface="Noto Serif" pitchFamily="34" charset="-120"/>
              </a:rPr>
              <a:t>Искать компромиссы и решения вместе</a:t>
            </a:r>
            <a:endParaRPr lang="en-US" sz="1750" dirty="0"/>
          </a:p>
        </p:txBody>
      </p:sp>
      <p:sp>
        <p:nvSpPr>
          <p:cNvPr id="12" name="Text 10"/>
          <p:cNvSpPr/>
          <p:nvPr/>
        </p:nvSpPr>
        <p:spPr>
          <a:xfrm>
            <a:off x="793790" y="5484614"/>
            <a:ext cx="130428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C4C4C"/>
                </a:solidFill>
                <a:latin typeface="Noto Serif" pitchFamily="34" charset="0"/>
                <a:ea typeface="Noto Serif" pitchFamily="34" charset="-122"/>
                <a:cs typeface="Noto Serif" pitchFamily="34" charset="-120"/>
              </a:rPr>
              <a:t>Партнёрские отношения с семьёй каждого ученика создают атмосферу взаимоподдержки и общности интересов.</a:t>
            </a:r>
            <a:endParaRPr lang="en-US" sz="1750" dirty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3B3F2E08-6277-4485-B082-88FFA7F64C02}"/>
              </a:ext>
            </a:extLst>
          </p:cNvPr>
          <p:cNvSpPr/>
          <p:nvPr/>
        </p:nvSpPr>
        <p:spPr>
          <a:xfrm>
            <a:off x="12861743" y="7793665"/>
            <a:ext cx="1768657" cy="350874"/>
          </a:xfrm>
          <a:prstGeom prst="rect">
            <a:avLst/>
          </a:prstGeom>
          <a:solidFill>
            <a:srgbClr val="FDFBF7"/>
          </a:solidFill>
          <a:ln>
            <a:solidFill>
              <a:srgbClr val="FDFB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2012037"/>
            <a:ext cx="130428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3A3A3A"/>
                </a:solidFill>
                <a:latin typeface="Noto Serif Medium" pitchFamily="34" charset="0"/>
                <a:ea typeface="Noto Serif Medium" pitchFamily="34" charset="-122"/>
                <a:cs typeface="Noto Serif Medium" pitchFamily="34" charset="-120"/>
              </a:rPr>
              <a:t>Пять способов эффективного сотрудничества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3883223"/>
            <a:ext cx="226814" cy="283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C4C4C"/>
                </a:solidFill>
                <a:latin typeface="Noto Serif Light" pitchFamily="34" charset="0"/>
                <a:ea typeface="Noto Serif Light" pitchFamily="34" charset="-122"/>
                <a:cs typeface="Noto Serif Light" pitchFamily="34" charset="-120"/>
              </a:rPr>
              <a:t>01</a:t>
            </a:r>
            <a:endParaRPr lang="en-US" sz="1750" dirty="0"/>
          </a:p>
        </p:txBody>
      </p:sp>
      <p:sp>
        <p:nvSpPr>
          <p:cNvPr id="4" name="Shape 2"/>
          <p:cNvSpPr/>
          <p:nvPr/>
        </p:nvSpPr>
        <p:spPr>
          <a:xfrm>
            <a:off x="793790" y="4238268"/>
            <a:ext cx="4196358" cy="30480"/>
          </a:xfrm>
          <a:prstGeom prst="rect">
            <a:avLst/>
          </a:prstGeom>
          <a:solidFill>
            <a:srgbClr val="E6DED2"/>
          </a:solidFill>
          <a:ln/>
        </p:spPr>
      </p:sp>
      <p:sp>
        <p:nvSpPr>
          <p:cNvPr id="5" name="Text 3"/>
          <p:cNvSpPr/>
          <p:nvPr/>
        </p:nvSpPr>
        <p:spPr>
          <a:xfrm>
            <a:off x="793790" y="4412575"/>
            <a:ext cx="3024426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C4C4C"/>
                </a:solidFill>
                <a:latin typeface="Noto Serif Medium" pitchFamily="34" charset="0"/>
                <a:ea typeface="Noto Serif Medium" pitchFamily="34" charset="-122"/>
                <a:cs typeface="Noto Serif Medium" pitchFamily="34" charset="-120"/>
              </a:rPr>
              <a:t>Регулярное общение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5216962" y="3883223"/>
            <a:ext cx="226814" cy="283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C4C4C"/>
                </a:solidFill>
                <a:latin typeface="Noto Serif Light" pitchFamily="34" charset="0"/>
                <a:ea typeface="Noto Serif Light" pitchFamily="34" charset="-122"/>
                <a:cs typeface="Noto Serif Light" pitchFamily="34" charset="-120"/>
              </a:rPr>
              <a:t>02</a:t>
            </a:r>
            <a:endParaRPr lang="en-US" sz="1750" dirty="0"/>
          </a:p>
        </p:txBody>
      </p:sp>
      <p:sp>
        <p:nvSpPr>
          <p:cNvPr id="7" name="Shape 5"/>
          <p:cNvSpPr/>
          <p:nvPr/>
        </p:nvSpPr>
        <p:spPr>
          <a:xfrm>
            <a:off x="5216962" y="4238268"/>
            <a:ext cx="4196358" cy="30480"/>
          </a:xfrm>
          <a:prstGeom prst="rect">
            <a:avLst/>
          </a:prstGeom>
          <a:solidFill>
            <a:srgbClr val="E6DED2"/>
          </a:solidFill>
          <a:ln/>
        </p:spPr>
      </p:sp>
      <p:sp>
        <p:nvSpPr>
          <p:cNvPr id="8" name="Text 6"/>
          <p:cNvSpPr/>
          <p:nvPr/>
        </p:nvSpPr>
        <p:spPr>
          <a:xfrm>
            <a:off x="5216962" y="4412575"/>
            <a:ext cx="3811429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C4C4C"/>
                </a:solidFill>
                <a:latin typeface="Noto Serif Medium" pitchFamily="34" charset="0"/>
                <a:ea typeface="Noto Serif Medium" pitchFamily="34" charset="-122"/>
                <a:cs typeface="Noto Serif Medium" pitchFamily="34" charset="-120"/>
              </a:rPr>
              <a:t>Совместные мероприятия</a:t>
            </a:r>
            <a:endParaRPr lang="en-US" sz="2200" dirty="0"/>
          </a:p>
        </p:txBody>
      </p:sp>
      <p:sp>
        <p:nvSpPr>
          <p:cNvPr id="9" name="Text 7"/>
          <p:cNvSpPr/>
          <p:nvPr/>
        </p:nvSpPr>
        <p:spPr>
          <a:xfrm>
            <a:off x="9640133" y="3883223"/>
            <a:ext cx="226814" cy="283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C4C4C"/>
                </a:solidFill>
                <a:latin typeface="Noto Serif Light" pitchFamily="34" charset="0"/>
                <a:ea typeface="Noto Serif Light" pitchFamily="34" charset="-122"/>
                <a:cs typeface="Noto Serif Light" pitchFamily="34" charset="-120"/>
              </a:rPr>
              <a:t>03</a:t>
            </a:r>
            <a:endParaRPr lang="en-US" sz="1750" dirty="0"/>
          </a:p>
        </p:txBody>
      </p:sp>
      <p:sp>
        <p:nvSpPr>
          <p:cNvPr id="10" name="Shape 8"/>
          <p:cNvSpPr/>
          <p:nvPr/>
        </p:nvSpPr>
        <p:spPr>
          <a:xfrm>
            <a:off x="9640133" y="4238268"/>
            <a:ext cx="4196358" cy="30480"/>
          </a:xfrm>
          <a:prstGeom prst="rect">
            <a:avLst/>
          </a:prstGeom>
          <a:solidFill>
            <a:srgbClr val="E6DED2"/>
          </a:solidFill>
          <a:ln/>
        </p:spPr>
      </p:sp>
      <p:sp>
        <p:nvSpPr>
          <p:cNvPr id="11" name="Text 9"/>
          <p:cNvSpPr/>
          <p:nvPr/>
        </p:nvSpPr>
        <p:spPr>
          <a:xfrm>
            <a:off x="9640133" y="4412575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C4C4C"/>
                </a:solidFill>
                <a:latin typeface="Noto Serif Medium" pitchFamily="34" charset="0"/>
                <a:ea typeface="Noto Serif Medium" pitchFamily="34" charset="-122"/>
                <a:cs typeface="Noto Serif Medium" pitchFamily="34" charset="-120"/>
              </a:rPr>
              <a:t>Обратная связь</a:t>
            </a:r>
            <a:endParaRPr lang="en-US" sz="2200" dirty="0"/>
          </a:p>
        </p:txBody>
      </p:sp>
      <p:sp>
        <p:nvSpPr>
          <p:cNvPr id="12" name="Text 10"/>
          <p:cNvSpPr/>
          <p:nvPr/>
        </p:nvSpPr>
        <p:spPr>
          <a:xfrm>
            <a:off x="793790" y="5163741"/>
            <a:ext cx="226814" cy="283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C4C4C"/>
                </a:solidFill>
                <a:latin typeface="Noto Serif Light" pitchFamily="34" charset="0"/>
                <a:ea typeface="Noto Serif Light" pitchFamily="34" charset="-122"/>
                <a:cs typeface="Noto Serif Light" pitchFamily="34" charset="-120"/>
              </a:rPr>
              <a:t>04</a:t>
            </a:r>
            <a:endParaRPr lang="en-US" sz="1750" dirty="0"/>
          </a:p>
        </p:txBody>
      </p:sp>
      <p:sp>
        <p:nvSpPr>
          <p:cNvPr id="13" name="Shape 11"/>
          <p:cNvSpPr/>
          <p:nvPr/>
        </p:nvSpPr>
        <p:spPr>
          <a:xfrm>
            <a:off x="793790" y="5518785"/>
            <a:ext cx="6407944" cy="30480"/>
          </a:xfrm>
          <a:prstGeom prst="rect">
            <a:avLst/>
          </a:prstGeom>
          <a:solidFill>
            <a:srgbClr val="E6DED2"/>
          </a:solidFill>
          <a:ln/>
        </p:spPr>
      </p:sp>
      <p:sp>
        <p:nvSpPr>
          <p:cNvPr id="14" name="Text 12"/>
          <p:cNvSpPr/>
          <p:nvPr/>
        </p:nvSpPr>
        <p:spPr>
          <a:xfrm>
            <a:off x="793790" y="5693093"/>
            <a:ext cx="3336488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C4C4C"/>
                </a:solidFill>
                <a:latin typeface="Noto Serif Medium" pitchFamily="34" charset="0"/>
                <a:ea typeface="Noto Serif Medium" pitchFamily="34" charset="-122"/>
                <a:cs typeface="Noto Serif Medium" pitchFamily="34" charset="-120"/>
              </a:rPr>
              <a:t>Поддержка инициатив</a:t>
            </a:r>
            <a:endParaRPr lang="en-US" sz="2200" dirty="0"/>
          </a:p>
        </p:txBody>
      </p:sp>
      <p:sp>
        <p:nvSpPr>
          <p:cNvPr id="15" name="Text 13"/>
          <p:cNvSpPr/>
          <p:nvPr/>
        </p:nvSpPr>
        <p:spPr>
          <a:xfrm>
            <a:off x="7428548" y="5163741"/>
            <a:ext cx="226814" cy="283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C4C4C"/>
                </a:solidFill>
                <a:latin typeface="Noto Serif Light" pitchFamily="34" charset="0"/>
                <a:ea typeface="Noto Serif Light" pitchFamily="34" charset="-122"/>
                <a:cs typeface="Noto Serif Light" pitchFamily="34" charset="-120"/>
              </a:rPr>
              <a:t>05</a:t>
            </a:r>
            <a:endParaRPr lang="en-US" sz="1750" dirty="0"/>
          </a:p>
        </p:txBody>
      </p:sp>
      <p:sp>
        <p:nvSpPr>
          <p:cNvPr id="16" name="Shape 14"/>
          <p:cNvSpPr/>
          <p:nvPr/>
        </p:nvSpPr>
        <p:spPr>
          <a:xfrm>
            <a:off x="7428548" y="5518785"/>
            <a:ext cx="6407944" cy="30480"/>
          </a:xfrm>
          <a:prstGeom prst="rect">
            <a:avLst/>
          </a:prstGeom>
          <a:solidFill>
            <a:srgbClr val="E6DED2"/>
          </a:solidFill>
          <a:ln/>
        </p:spPr>
      </p:sp>
      <p:sp>
        <p:nvSpPr>
          <p:cNvPr id="17" name="Text 15"/>
          <p:cNvSpPr/>
          <p:nvPr/>
        </p:nvSpPr>
        <p:spPr>
          <a:xfrm>
            <a:off x="7428548" y="5693093"/>
            <a:ext cx="3857268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C4C4C"/>
                </a:solidFill>
                <a:latin typeface="Noto Serif Medium" pitchFamily="34" charset="0"/>
                <a:ea typeface="Noto Serif Medium" pitchFamily="34" charset="-122"/>
                <a:cs typeface="Noto Serif Medium" pitchFamily="34" charset="-120"/>
              </a:rPr>
              <a:t>Благоприятная атмосфера</a:t>
            </a:r>
            <a:endParaRPr lang="en-US" sz="2200" dirty="0"/>
          </a:p>
        </p:txBody>
      </p:sp>
      <p:sp>
        <p:nvSpPr>
          <p:cNvPr id="18" name="Прямоугольник 17">
            <a:extLst>
              <a:ext uri="{FF2B5EF4-FFF2-40B4-BE49-F238E27FC236}">
                <a16:creationId xmlns="" xmlns:a16="http://schemas.microsoft.com/office/drawing/2014/main" id="{E6065AAF-EBB7-49FA-A2F8-940187A77941}"/>
              </a:ext>
            </a:extLst>
          </p:cNvPr>
          <p:cNvSpPr/>
          <p:nvPr/>
        </p:nvSpPr>
        <p:spPr>
          <a:xfrm>
            <a:off x="12861743" y="7793665"/>
            <a:ext cx="1768657" cy="350874"/>
          </a:xfrm>
          <a:prstGeom prst="rect">
            <a:avLst/>
          </a:prstGeom>
          <a:solidFill>
            <a:srgbClr val="FDFBF7"/>
          </a:solidFill>
          <a:ln>
            <a:solidFill>
              <a:srgbClr val="FDFB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892612"/>
            <a:ext cx="12399288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3A3A3A"/>
                </a:solidFill>
                <a:latin typeface="Noto Serif Medium" pitchFamily="34" charset="0"/>
                <a:ea typeface="Noto Serif Medium" pitchFamily="34" charset="-122"/>
                <a:cs typeface="Noto Serif Medium" pitchFamily="34" charset="-120"/>
              </a:rPr>
              <a:t>Регулярное общение — основа понимания</a:t>
            </a:r>
            <a:endParaRPr lang="en-US" sz="44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93790" y="2196703"/>
            <a:ext cx="4885015" cy="4885015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6239828" y="2168366"/>
            <a:ext cx="5399127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2650" dirty="0">
                <a:solidFill>
                  <a:srgbClr val="3A3A3A"/>
                </a:solidFill>
                <a:latin typeface="Noto Serif Medium" pitchFamily="34" charset="0"/>
                <a:ea typeface="Noto Serif Medium" pitchFamily="34" charset="-122"/>
                <a:cs typeface="Noto Serif Medium" pitchFamily="34" charset="-120"/>
              </a:rPr>
              <a:t>Что даёт регулярное общение?</a:t>
            </a:r>
            <a:endParaRPr lang="en-US" sz="2650" dirty="0"/>
          </a:p>
        </p:txBody>
      </p:sp>
      <p:sp>
        <p:nvSpPr>
          <p:cNvPr id="5" name="Text 2"/>
          <p:cNvSpPr/>
          <p:nvPr/>
        </p:nvSpPr>
        <p:spPr>
          <a:xfrm>
            <a:off x="6239828" y="2820472"/>
            <a:ext cx="7604284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C4C4C"/>
                </a:solidFill>
                <a:latin typeface="Noto Serif" pitchFamily="34" charset="0"/>
                <a:ea typeface="Noto Serif" pitchFamily="34" charset="-122"/>
                <a:cs typeface="Noto Serif" pitchFamily="34" charset="-120"/>
              </a:rPr>
              <a:t>Родители лучше понимают процесс обучения своего ребенка</a:t>
            </a:r>
            <a:endParaRPr lang="en-US" sz="1750" dirty="0"/>
          </a:p>
        </p:txBody>
      </p:sp>
      <p:sp>
        <p:nvSpPr>
          <p:cNvPr id="6" name="Text 3"/>
          <p:cNvSpPr/>
          <p:nvPr/>
        </p:nvSpPr>
        <p:spPr>
          <a:xfrm>
            <a:off x="6239828" y="3262670"/>
            <a:ext cx="7604284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C4C4C"/>
                </a:solidFill>
                <a:latin typeface="Noto Serif" pitchFamily="34" charset="0"/>
                <a:ea typeface="Noto Serif" pitchFamily="34" charset="-122"/>
                <a:cs typeface="Noto Serif" pitchFamily="34" charset="-120"/>
              </a:rPr>
              <a:t>Педагоги сообщают о достижениях и трудностях учащихся</a:t>
            </a:r>
            <a:endParaRPr lang="en-US" sz="1750" dirty="0"/>
          </a:p>
        </p:txBody>
      </p:sp>
      <p:sp>
        <p:nvSpPr>
          <p:cNvPr id="7" name="Text 4"/>
          <p:cNvSpPr/>
          <p:nvPr/>
        </p:nvSpPr>
        <p:spPr>
          <a:xfrm>
            <a:off x="6239828" y="3704868"/>
            <a:ext cx="7604284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C4C4C"/>
                </a:solidFill>
                <a:latin typeface="Noto Serif" pitchFamily="34" charset="0"/>
                <a:ea typeface="Noto Serif" pitchFamily="34" charset="-122"/>
                <a:cs typeface="Noto Serif" pitchFamily="34" charset="-120"/>
              </a:rPr>
              <a:t>Получение конкретных рекомендаций по поддержке детей дома</a:t>
            </a:r>
            <a:endParaRPr lang="en-US" sz="1750" dirty="0"/>
          </a:p>
        </p:txBody>
      </p:sp>
      <p:sp>
        <p:nvSpPr>
          <p:cNvPr id="8" name="Text 5"/>
          <p:cNvSpPr/>
          <p:nvPr/>
        </p:nvSpPr>
        <p:spPr>
          <a:xfrm>
            <a:off x="6239828" y="4634746"/>
            <a:ext cx="7604284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C4C4C"/>
                </a:solidFill>
                <a:latin typeface="Noto Serif" pitchFamily="34" charset="0"/>
                <a:ea typeface="Noto Serif" pitchFamily="34" charset="-122"/>
                <a:cs typeface="Noto Serif" pitchFamily="34" charset="-120"/>
              </a:rPr>
              <a:t>Встречи, консультации и родительские собрания — это мосты взаимопонимания.</a:t>
            </a:r>
            <a:endParaRPr lang="en-US" sz="1750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17CE6F96-DB70-407E-9551-CCBD99D9A429}"/>
              </a:ext>
            </a:extLst>
          </p:cNvPr>
          <p:cNvSpPr/>
          <p:nvPr/>
        </p:nvSpPr>
        <p:spPr>
          <a:xfrm>
            <a:off x="12861743" y="7793665"/>
            <a:ext cx="1768657" cy="350874"/>
          </a:xfrm>
          <a:prstGeom prst="rect">
            <a:avLst/>
          </a:prstGeom>
          <a:solidFill>
            <a:srgbClr val="FDFBF7"/>
          </a:solidFill>
          <a:ln>
            <a:solidFill>
              <a:srgbClr val="FDFB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962983"/>
            <a:ext cx="12684443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3A3A3A"/>
                </a:solidFill>
                <a:latin typeface="Noto Serif Medium" pitchFamily="34" charset="0"/>
                <a:ea typeface="Noto Serif Medium" pitchFamily="34" charset="-122"/>
                <a:cs typeface="Noto Serif Medium" pitchFamily="34" charset="-120"/>
              </a:rPr>
              <a:t>Совместные мероприятия укрепляют связи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3352205"/>
            <a:ext cx="3048000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C4C4C"/>
                </a:solidFill>
                <a:latin typeface="Noto Serif Medium" pitchFamily="34" charset="0"/>
                <a:ea typeface="Noto Serif Medium" pitchFamily="34" charset="-122"/>
                <a:cs typeface="Noto Serif Medium" pitchFamily="34" charset="-120"/>
              </a:rPr>
              <a:t>Праздники и торжества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793790" y="4196953"/>
            <a:ext cx="3048000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C4C4C"/>
                </a:solidFill>
                <a:latin typeface="Noto Serif" pitchFamily="34" charset="0"/>
                <a:ea typeface="Noto Serif" pitchFamily="34" charset="-122"/>
                <a:cs typeface="Noto Serif" pitchFamily="34" charset="-120"/>
              </a:rPr>
              <a:t>Создают радостную атмосферу и сближают семьи</a:t>
            </a:r>
            <a:endParaRPr lang="en-US" sz="1750" dirty="0"/>
          </a:p>
        </p:txBody>
      </p:sp>
      <p:sp>
        <p:nvSpPr>
          <p:cNvPr id="5" name="Text 3"/>
          <p:cNvSpPr/>
          <p:nvPr/>
        </p:nvSpPr>
        <p:spPr>
          <a:xfrm>
            <a:off x="4125278" y="3352205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C4C4C"/>
                </a:solidFill>
                <a:latin typeface="Noto Serif Medium" pitchFamily="34" charset="0"/>
                <a:ea typeface="Noto Serif Medium" pitchFamily="34" charset="-122"/>
                <a:cs typeface="Noto Serif Medium" pitchFamily="34" charset="-120"/>
              </a:rPr>
              <a:t>Экскурсии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4125278" y="3842623"/>
            <a:ext cx="3048119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C4C4C"/>
                </a:solidFill>
                <a:latin typeface="Noto Serif" pitchFamily="34" charset="0"/>
                <a:ea typeface="Noto Serif" pitchFamily="34" charset="-122"/>
                <a:cs typeface="Noto Serif" pitchFamily="34" charset="-120"/>
              </a:rPr>
              <a:t>Расширяют кругозор и дарят яркие впечатления</a:t>
            </a:r>
            <a:endParaRPr lang="en-US" sz="1750" dirty="0"/>
          </a:p>
        </p:txBody>
      </p:sp>
      <p:sp>
        <p:nvSpPr>
          <p:cNvPr id="7" name="Text 5"/>
          <p:cNvSpPr/>
          <p:nvPr/>
        </p:nvSpPr>
        <p:spPr>
          <a:xfrm>
            <a:off x="7456884" y="3352205"/>
            <a:ext cx="3048119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C4C4C"/>
                </a:solidFill>
                <a:latin typeface="Noto Serif Medium" pitchFamily="34" charset="0"/>
                <a:ea typeface="Noto Serif Medium" pitchFamily="34" charset="-122"/>
                <a:cs typeface="Noto Serif Medium" pitchFamily="34" charset="-120"/>
              </a:rPr>
              <a:t>Спортивные соревнования</a:t>
            </a:r>
            <a:endParaRPr lang="en-US" sz="2200" dirty="0"/>
          </a:p>
        </p:txBody>
      </p:sp>
      <p:sp>
        <p:nvSpPr>
          <p:cNvPr id="8" name="Text 6"/>
          <p:cNvSpPr/>
          <p:nvPr/>
        </p:nvSpPr>
        <p:spPr>
          <a:xfrm>
            <a:off x="7456884" y="4196953"/>
            <a:ext cx="3048119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C4C4C"/>
                </a:solidFill>
                <a:latin typeface="Noto Serif" pitchFamily="34" charset="0"/>
                <a:ea typeface="Noto Serif" pitchFamily="34" charset="-122"/>
                <a:cs typeface="Noto Serif" pitchFamily="34" charset="-120"/>
              </a:rPr>
              <a:t>Воспитывают командный дух и здоровую конкуренцию</a:t>
            </a:r>
            <a:endParaRPr lang="en-US" sz="1750" dirty="0"/>
          </a:p>
        </p:txBody>
      </p:sp>
      <p:sp>
        <p:nvSpPr>
          <p:cNvPr id="9" name="Text 7"/>
          <p:cNvSpPr/>
          <p:nvPr/>
        </p:nvSpPr>
        <p:spPr>
          <a:xfrm>
            <a:off x="10788491" y="3352205"/>
            <a:ext cx="3001566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C4C4C"/>
                </a:solidFill>
                <a:latin typeface="Noto Serif Medium" pitchFamily="34" charset="0"/>
                <a:ea typeface="Noto Serif Medium" pitchFamily="34" charset="-122"/>
                <a:cs typeface="Noto Serif Medium" pitchFamily="34" charset="-120"/>
              </a:rPr>
              <a:t>Творческие проекты</a:t>
            </a:r>
            <a:endParaRPr lang="en-US" sz="2200" dirty="0"/>
          </a:p>
        </p:txBody>
      </p:sp>
      <p:sp>
        <p:nvSpPr>
          <p:cNvPr id="10" name="Text 8"/>
          <p:cNvSpPr/>
          <p:nvPr/>
        </p:nvSpPr>
        <p:spPr>
          <a:xfrm>
            <a:off x="10788491" y="3842623"/>
            <a:ext cx="3048119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C4C4C"/>
                </a:solidFill>
                <a:latin typeface="Noto Serif" pitchFamily="34" charset="0"/>
                <a:ea typeface="Noto Serif" pitchFamily="34" charset="-122"/>
                <a:cs typeface="Noto Serif" pitchFamily="34" charset="-120"/>
              </a:rPr>
              <a:t>Раскрывают таланты и вдохновляют на новые свершения</a:t>
            </a:r>
            <a:endParaRPr lang="en-US" sz="1750" dirty="0"/>
          </a:p>
        </p:txBody>
      </p:sp>
      <p:sp>
        <p:nvSpPr>
          <p:cNvPr id="11" name="Text 9"/>
          <p:cNvSpPr/>
          <p:nvPr/>
        </p:nvSpPr>
        <p:spPr>
          <a:xfrm>
            <a:off x="793790" y="5540812"/>
            <a:ext cx="130428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C4C4C"/>
                </a:solidFill>
                <a:latin typeface="Noto Serif" pitchFamily="34" charset="0"/>
                <a:ea typeface="Noto Serif" pitchFamily="34" charset="-122"/>
                <a:cs typeface="Noto Serif" pitchFamily="34" charset="-120"/>
              </a:rPr>
              <a:t>Участие семей помогает детям чувствовать себя частью большой команды и укрепляет связи внутри коллектива класса.</a:t>
            </a:r>
            <a:endParaRPr lang="en-US" sz="1750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C4D8EF81-C8FF-4FD6-B906-B6BA54F45D47}"/>
              </a:ext>
            </a:extLst>
          </p:cNvPr>
          <p:cNvSpPr/>
          <p:nvPr/>
        </p:nvSpPr>
        <p:spPr>
          <a:xfrm>
            <a:off x="12861743" y="7793665"/>
            <a:ext cx="1768657" cy="350874"/>
          </a:xfrm>
          <a:prstGeom prst="rect">
            <a:avLst/>
          </a:prstGeom>
          <a:solidFill>
            <a:srgbClr val="FDFBF7"/>
          </a:solidFill>
          <a:ln>
            <a:solidFill>
              <a:srgbClr val="FDFB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765221"/>
            <a:ext cx="11733609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3A3A3A"/>
                </a:solidFill>
                <a:latin typeface="Noto Serif Medium" pitchFamily="34" charset="0"/>
                <a:ea typeface="Noto Serif Medium" pitchFamily="34" charset="-122"/>
                <a:cs typeface="Noto Serif Medium" pitchFamily="34" charset="-120"/>
              </a:rPr>
              <a:t>Обратная связь и поддержка инициатив</a:t>
            </a:r>
            <a:endParaRPr lang="en-US" sz="4450" dirty="0"/>
          </a:p>
        </p:txBody>
      </p:sp>
      <p:sp>
        <p:nvSpPr>
          <p:cNvPr id="3" name="Shape 1"/>
          <p:cNvSpPr/>
          <p:nvPr/>
        </p:nvSpPr>
        <p:spPr>
          <a:xfrm>
            <a:off x="793790" y="2927628"/>
            <a:ext cx="4196358" cy="3536752"/>
          </a:xfrm>
          <a:prstGeom prst="roundRect">
            <a:avLst>
              <a:gd name="adj" fmla="val 4137"/>
            </a:avLst>
          </a:prstGeom>
          <a:solidFill>
            <a:srgbClr val="FDFBF7"/>
          </a:solidFill>
          <a:ln w="30480">
            <a:solidFill>
              <a:srgbClr val="E6DED2"/>
            </a:solidFill>
            <a:prstDash val="solid"/>
          </a:ln>
          <a:effectLst>
            <a:outerShdw dist="20320" dir="2700000" algn="bl" rotWithShape="0">
              <a:srgbClr val="E6DED2">
                <a:alpha val="100000"/>
              </a:srgbClr>
            </a:outerShdw>
          </a:effectLst>
        </p:spPr>
      </p:sp>
      <p:sp>
        <p:nvSpPr>
          <p:cNvPr id="4" name="Shape 2"/>
          <p:cNvSpPr/>
          <p:nvPr/>
        </p:nvSpPr>
        <p:spPr>
          <a:xfrm>
            <a:off x="763310" y="2927628"/>
            <a:ext cx="121920" cy="3536752"/>
          </a:xfrm>
          <a:prstGeom prst="roundRect">
            <a:avLst>
              <a:gd name="adj" fmla="val 78139"/>
            </a:avLst>
          </a:prstGeom>
          <a:solidFill>
            <a:srgbClr val="E6DED2"/>
          </a:solidFill>
          <a:ln/>
        </p:spPr>
      </p:sp>
      <p:sp>
        <p:nvSpPr>
          <p:cNvPr id="5" name="Text 3"/>
          <p:cNvSpPr/>
          <p:nvPr/>
        </p:nvSpPr>
        <p:spPr>
          <a:xfrm>
            <a:off x="1142524" y="3184922"/>
            <a:ext cx="3590330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C4C4C"/>
                </a:solidFill>
                <a:latin typeface="Noto Serif Medium" pitchFamily="34" charset="0"/>
                <a:ea typeface="Noto Serif Medium" pitchFamily="34" charset="-122"/>
                <a:cs typeface="Noto Serif Medium" pitchFamily="34" charset="-120"/>
              </a:rPr>
              <a:t>Открытое высказывание мнений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1142524" y="4029670"/>
            <a:ext cx="3590330" cy="18145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C4C4C"/>
                </a:solidFill>
                <a:latin typeface="Noto Serif" pitchFamily="34" charset="0"/>
                <a:ea typeface="Noto Serif" pitchFamily="34" charset="-122"/>
                <a:cs typeface="Noto Serif" pitchFamily="34" charset="-120"/>
              </a:rPr>
              <a:t>Родители имеют возможность открыто высказывать своё мнение и пожелания относительно образовательного процесса.</a:t>
            </a:r>
            <a:endParaRPr lang="en-US" sz="1750" dirty="0"/>
          </a:p>
        </p:txBody>
      </p:sp>
      <p:sp>
        <p:nvSpPr>
          <p:cNvPr id="7" name="Shape 5"/>
          <p:cNvSpPr/>
          <p:nvPr/>
        </p:nvSpPr>
        <p:spPr>
          <a:xfrm>
            <a:off x="5216962" y="2927628"/>
            <a:ext cx="4196358" cy="3536752"/>
          </a:xfrm>
          <a:prstGeom prst="roundRect">
            <a:avLst>
              <a:gd name="adj" fmla="val 4137"/>
            </a:avLst>
          </a:prstGeom>
          <a:solidFill>
            <a:srgbClr val="FDFBF7"/>
          </a:solidFill>
          <a:ln w="30480">
            <a:solidFill>
              <a:srgbClr val="E6DED2"/>
            </a:solidFill>
            <a:prstDash val="solid"/>
          </a:ln>
          <a:effectLst>
            <a:outerShdw dist="20320" dir="2700000" algn="bl" rotWithShape="0">
              <a:srgbClr val="E6DED2">
                <a:alpha val="100000"/>
              </a:srgbClr>
            </a:outerShdw>
          </a:effectLst>
        </p:spPr>
      </p:sp>
      <p:sp>
        <p:nvSpPr>
          <p:cNvPr id="8" name="Shape 6"/>
          <p:cNvSpPr/>
          <p:nvPr/>
        </p:nvSpPr>
        <p:spPr>
          <a:xfrm>
            <a:off x="5186482" y="2927628"/>
            <a:ext cx="121920" cy="3536752"/>
          </a:xfrm>
          <a:prstGeom prst="roundRect">
            <a:avLst>
              <a:gd name="adj" fmla="val 78139"/>
            </a:avLst>
          </a:prstGeom>
          <a:solidFill>
            <a:srgbClr val="E6DED2"/>
          </a:solidFill>
          <a:ln/>
        </p:spPr>
      </p:sp>
      <p:sp>
        <p:nvSpPr>
          <p:cNvPr id="9" name="Text 7"/>
          <p:cNvSpPr/>
          <p:nvPr/>
        </p:nvSpPr>
        <p:spPr>
          <a:xfrm>
            <a:off x="5565696" y="3184922"/>
            <a:ext cx="3492579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C4C4C"/>
                </a:solidFill>
                <a:latin typeface="Noto Serif Medium" pitchFamily="34" charset="0"/>
                <a:ea typeface="Noto Serif Medium" pitchFamily="34" charset="-122"/>
                <a:cs typeface="Noto Serif Medium" pitchFamily="34" charset="-120"/>
              </a:rPr>
              <a:t>Школа прислушивается</a:t>
            </a:r>
            <a:endParaRPr lang="en-US" sz="2200" dirty="0"/>
          </a:p>
        </p:txBody>
      </p:sp>
      <p:sp>
        <p:nvSpPr>
          <p:cNvPr id="10" name="Text 8"/>
          <p:cNvSpPr/>
          <p:nvPr/>
        </p:nvSpPr>
        <p:spPr>
          <a:xfrm>
            <a:off x="5565696" y="3675340"/>
            <a:ext cx="3590330" cy="21774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C4C4C"/>
                </a:solidFill>
                <a:latin typeface="Noto Serif" pitchFamily="34" charset="0"/>
                <a:ea typeface="Noto Serif" pitchFamily="34" charset="-122"/>
                <a:cs typeface="Noto Serif" pitchFamily="34" charset="-120"/>
              </a:rPr>
              <a:t>Школа должна прислушиваться к мнению родителей и учитывать их запросы. В нашей образовательной организации именно так и происходит.</a:t>
            </a:r>
            <a:endParaRPr lang="en-US" sz="1750" dirty="0"/>
          </a:p>
        </p:txBody>
      </p:sp>
      <p:sp>
        <p:nvSpPr>
          <p:cNvPr id="11" name="Shape 9"/>
          <p:cNvSpPr/>
          <p:nvPr/>
        </p:nvSpPr>
        <p:spPr>
          <a:xfrm>
            <a:off x="9640133" y="2927628"/>
            <a:ext cx="4196358" cy="3536752"/>
          </a:xfrm>
          <a:prstGeom prst="roundRect">
            <a:avLst>
              <a:gd name="adj" fmla="val 4137"/>
            </a:avLst>
          </a:prstGeom>
          <a:solidFill>
            <a:srgbClr val="FDFBF7"/>
          </a:solidFill>
          <a:ln w="30480">
            <a:solidFill>
              <a:srgbClr val="E6DED2"/>
            </a:solidFill>
            <a:prstDash val="solid"/>
          </a:ln>
          <a:effectLst>
            <a:outerShdw dist="20320" dir="2700000" algn="bl" rotWithShape="0">
              <a:srgbClr val="E6DED2">
                <a:alpha val="100000"/>
              </a:srgbClr>
            </a:outerShdw>
          </a:effectLst>
        </p:spPr>
      </p:sp>
      <p:sp>
        <p:nvSpPr>
          <p:cNvPr id="12" name="Shape 10"/>
          <p:cNvSpPr/>
          <p:nvPr/>
        </p:nvSpPr>
        <p:spPr>
          <a:xfrm>
            <a:off x="9609653" y="2927628"/>
            <a:ext cx="121920" cy="3536752"/>
          </a:xfrm>
          <a:prstGeom prst="roundRect">
            <a:avLst>
              <a:gd name="adj" fmla="val 78139"/>
            </a:avLst>
          </a:prstGeom>
          <a:solidFill>
            <a:srgbClr val="E6DED2"/>
          </a:solidFill>
          <a:ln/>
        </p:spPr>
      </p:sp>
      <p:sp>
        <p:nvSpPr>
          <p:cNvPr id="13" name="Text 11"/>
          <p:cNvSpPr/>
          <p:nvPr/>
        </p:nvSpPr>
        <p:spPr>
          <a:xfrm>
            <a:off x="9988868" y="3184922"/>
            <a:ext cx="3590330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C4C4C"/>
                </a:solidFill>
                <a:latin typeface="Noto Serif Medium" pitchFamily="34" charset="0"/>
                <a:ea typeface="Noto Serif Medium" pitchFamily="34" charset="-122"/>
                <a:cs typeface="Noto Serif Medium" pitchFamily="34" charset="-120"/>
              </a:rPr>
              <a:t>Развитие талантов ребёнка</a:t>
            </a:r>
            <a:endParaRPr lang="en-US" sz="2200" dirty="0"/>
          </a:p>
        </p:txBody>
      </p:sp>
      <p:sp>
        <p:nvSpPr>
          <p:cNvPr id="14" name="Text 12"/>
          <p:cNvSpPr/>
          <p:nvPr/>
        </p:nvSpPr>
        <p:spPr>
          <a:xfrm>
            <a:off x="9988868" y="4029670"/>
            <a:ext cx="3590330" cy="21774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C4C4C"/>
                </a:solidFill>
                <a:latin typeface="Noto Serif" pitchFamily="34" charset="0"/>
                <a:ea typeface="Noto Serif" pitchFamily="34" charset="-122"/>
                <a:cs typeface="Noto Serif" pitchFamily="34" charset="-120"/>
              </a:rPr>
              <a:t>Если ребенок проявляет интерес к каким-то видам деятельности, родители и педагоги совместно создают условия для развития способностей.</a:t>
            </a:r>
            <a:endParaRPr lang="en-US" sz="1750" dirty="0"/>
          </a:p>
        </p:txBody>
      </p:sp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BF05B408-EEA3-46A6-8433-02E238BC56E1}"/>
              </a:ext>
            </a:extLst>
          </p:cNvPr>
          <p:cNvSpPr/>
          <p:nvPr/>
        </p:nvSpPr>
        <p:spPr>
          <a:xfrm>
            <a:off x="12861743" y="7793665"/>
            <a:ext cx="1768657" cy="350874"/>
          </a:xfrm>
          <a:prstGeom prst="rect">
            <a:avLst/>
          </a:prstGeom>
          <a:solidFill>
            <a:srgbClr val="FDFBF7"/>
          </a:solidFill>
          <a:ln>
            <a:solidFill>
              <a:srgbClr val="FDFB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170414" y="537924"/>
            <a:ext cx="7775972" cy="122158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800"/>
              </a:lnSpc>
              <a:buNone/>
            </a:pPr>
            <a:r>
              <a:rPr lang="en-US" sz="3800" dirty="0">
                <a:solidFill>
                  <a:srgbClr val="3A3A3A"/>
                </a:solidFill>
                <a:latin typeface="Noto Serif Medium" pitchFamily="34" charset="0"/>
                <a:ea typeface="Noto Serif Medium" pitchFamily="34" charset="-122"/>
                <a:cs typeface="Noto Serif Medium" pitchFamily="34" charset="-120"/>
              </a:rPr>
              <a:t>Создание благоприятной атмосферы</a:t>
            </a:r>
            <a:endParaRPr lang="en-US" sz="3800" dirty="0"/>
          </a:p>
        </p:txBody>
      </p:sp>
      <p:sp>
        <p:nvSpPr>
          <p:cNvPr id="4" name="Text 1"/>
          <p:cNvSpPr/>
          <p:nvPr/>
        </p:nvSpPr>
        <p:spPr>
          <a:xfrm>
            <a:off x="6463546" y="2272427"/>
            <a:ext cx="7482840" cy="6255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500" dirty="0">
                <a:solidFill>
                  <a:srgbClr val="4C4C4C"/>
                </a:solidFill>
                <a:latin typeface="Noto Serif" pitchFamily="34" charset="0"/>
                <a:ea typeface="Noto Serif" pitchFamily="34" charset="-122"/>
                <a:cs typeface="Noto Serif" pitchFamily="34" charset="-120"/>
              </a:rPr>
              <a:t>Атмосфера, которую создают взрослые вокруг ребенка, определяет его успех и гармоничное развитие.</a:t>
            </a:r>
            <a:endParaRPr lang="en-US" sz="1500" dirty="0"/>
          </a:p>
        </p:txBody>
      </p:sp>
      <p:sp>
        <p:nvSpPr>
          <p:cNvPr id="5" name="Shape 2"/>
          <p:cNvSpPr/>
          <p:nvPr/>
        </p:nvSpPr>
        <p:spPr>
          <a:xfrm>
            <a:off x="6170414" y="2052638"/>
            <a:ext cx="22860" cy="1065133"/>
          </a:xfrm>
          <a:prstGeom prst="rect">
            <a:avLst/>
          </a:prstGeom>
          <a:solidFill>
            <a:srgbClr val="9C9283"/>
          </a:solidFill>
          <a:ln/>
        </p:spPr>
      </p:sp>
      <p:sp>
        <p:nvSpPr>
          <p:cNvPr id="6" name="Shape 3"/>
          <p:cNvSpPr/>
          <p:nvPr/>
        </p:nvSpPr>
        <p:spPr>
          <a:xfrm>
            <a:off x="6170414" y="3337560"/>
            <a:ext cx="3790236" cy="2235756"/>
          </a:xfrm>
          <a:prstGeom prst="roundRect">
            <a:avLst>
              <a:gd name="adj" fmla="val 3672"/>
            </a:avLst>
          </a:prstGeom>
          <a:solidFill>
            <a:srgbClr val="F2EDE5"/>
          </a:solidFill>
          <a:ln w="7620">
            <a:solidFill>
              <a:srgbClr val="E6DED2"/>
            </a:solidFill>
            <a:prstDash val="solid"/>
          </a:ln>
          <a:effectLst>
            <a:outerShdw dist="17780" dir="2700000" algn="bl" rotWithShape="0">
              <a:srgbClr val="E6DED2">
                <a:alpha val="100000"/>
              </a:srgbClr>
            </a:outerShdw>
          </a:effectLst>
        </p:spPr>
      </p:sp>
      <p:sp>
        <p:nvSpPr>
          <p:cNvPr id="7" name="Shape 4"/>
          <p:cNvSpPr/>
          <p:nvPr/>
        </p:nvSpPr>
        <p:spPr>
          <a:xfrm>
            <a:off x="6373416" y="3540562"/>
            <a:ext cx="586264" cy="586264"/>
          </a:xfrm>
          <a:prstGeom prst="roundRect">
            <a:avLst>
              <a:gd name="adj" fmla="val 15595509"/>
            </a:avLst>
          </a:prstGeom>
          <a:solidFill>
            <a:srgbClr val="E6DED2"/>
          </a:solidFill>
          <a:ln/>
        </p:spPr>
      </p:sp>
      <p:pic>
        <p:nvPicPr>
          <p:cNvPr id="8" name="Image 1" descr="preencoded.png"/>
          <p:cNvPicPr>
            <a:picLocks noChangeAspect="1"/>
          </p:cNvPicPr>
          <p:nvPr/>
        </p:nvPicPr>
        <p:blipFill>
          <a:blip r:embed="rId4" cstate="email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34626" y="3701772"/>
            <a:ext cx="263843" cy="263843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6373416" y="4322207"/>
            <a:ext cx="2672834" cy="3053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00" dirty="0">
                <a:solidFill>
                  <a:srgbClr val="4C4C4C"/>
                </a:solidFill>
                <a:latin typeface="Noto Serif Medium" pitchFamily="34" charset="0"/>
                <a:ea typeface="Noto Serif Medium" pitchFamily="34" charset="-122"/>
                <a:cs typeface="Noto Serif Medium" pitchFamily="34" charset="-120"/>
              </a:rPr>
              <a:t>Позитивный настрой</a:t>
            </a:r>
            <a:endParaRPr lang="en-US" sz="1900" dirty="0"/>
          </a:p>
        </p:txBody>
      </p:sp>
      <p:sp>
        <p:nvSpPr>
          <p:cNvPr id="10" name="Text 6"/>
          <p:cNvSpPr/>
          <p:nvPr/>
        </p:nvSpPr>
        <p:spPr>
          <a:xfrm>
            <a:off x="6373416" y="4744760"/>
            <a:ext cx="3384233" cy="6255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500" dirty="0">
                <a:solidFill>
                  <a:srgbClr val="4C4C4C"/>
                </a:solidFill>
                <a:latin typeface="Noto Serif" pitchFamily="34" charset="0"/>
                <a:ea typeface="Noto Serif" pitchFamily="34" charset="-122"/>
                <a:cs typeface="Noto Serif" pitchFamily="34" charset="-120"/>
              </a:rPr>
              <a:t>Поддерживаем оптимизм и веру в ребёнка</a:t>
            </a:r>
            <a:endParaRPr lang="en-US" sz="1500" dirty="0"/>
          </a:p>
        </p:txBody>
      </p:sp>
      <p:sp>
        <p:nvSpPr>
          <p:cNvPr id="11" name="Shape 7"/>
          <p:cNvSpPr/>
          <p:nvPr/>
        </p:nvSpPr>
        <p:spPr>
          <a:xfrm>
            <a:off x="10156031" y="3337560"/>
            <a:ext cx="3790355" cy="2235756"/>
          </a:xfrm>
          <a:prstGeom prst="roundRect">
            <a:avLst>
              <a:gd name="adj" fmla="val 3672"/>
            </a:avLst>
          </a:prstGeom>
          <a:solidFill>
            <a:srgbClr val="F2EDE5"/>
          </a:solidFill>
          <a:ln w="7620">
            <a:solidFill>
              <a:srgbClr val="E6DED2"/>
            </a:solidFill>
            <a:prstDash val="solid"/>
          </a:ln>
          <a:effectLst>
            <a:outerShdw dist="17780" dir="2700000" algn="bl" rotWithShape="0">
              <a:srgbClr val="E6DED2">
                <a:alpha val="100000"/>
              </a:srgbClr>
            </a:outerShdw>
          </a:effectLst>
        </p:spPr>
      </p:sp>
      <p:sp>
        <p:nvSpPr>
          <p:cNvPr id="12" name="Shape 8"/>
          <p:cNvSpPr/>
          <p:nvPr/>
        </p:nvSpPr>
        <p:spPr>
          <a:xfrm>
            <a:off x="10359033" y="3540562"/>
            <a:ext cx="586264" cy="586264"/>
          </a:xfrm>
          <a:prstGeom prst="roundRect">
            <a:avLst>
              <a:gd name="adj" fmla="val 15595509"/>
            </a:avLst>
          </a:prstGeom>
          <a:solidFill>
            <a:srgbClr val="E6DED2"/>
          </a:solidFill>
          <a:ln/>
        </p:spPr>
      </p:sp>
      <p:pic>
        <p:nvPicPr>
          <p:cNvPr id="13" name="Image 2" descr="preencoded.png"/>
          <p:cNvPicPr>
            <a:picLocks noChangeAspect="1"/>
          </p:cNvPicPr>
          <p:nvPr/>
        </p:nvPicPr>
        <p:blipFill>
          <a:blip r:embed="rId4" cstate="email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520243" y="3701772"/>
            <a:ext cx="263843" cy="263843"/>
          </a:xfrm>
          <a:prstGeom prst="rect">
            <a:avLst/>
          </a:prstGeom>
        </p:spPr>
      </p:pic>
      <p:sp>
        <p:nvSpPr>
          <p:cNvPr id="14" name="Text 9"/>
          <p:cNvSpPr/>
          <p:nvPr/>
        </p:nvSpPr>
        <p:spPr>
          <a:xfrm>
            <a:off x="10359033" y="4322207"/>
            <a:ext cx="2443043" cy="3053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00" dirty="0">
                <a:solidFill>
                  <a:srgbClr val="4C4C4C"/>
                </a:solidFill>
                <a:latin typeface="Noto Serif Medium" pitchFamily="34" charset="0"/>
                <a:ea typeface="Noto Serif Medium" pitchFamily="34" charset="-122"/>
                <a:cs typeface="Noto Serif Medium" pitchFamily="34" charset="-120"/>
              </a:rPr>
              <a:t>Доверие</a:t>
            </a:r>
            <a:endParaRPr lang="en-US" sz="1900" dirty="0"/>
          </a:p>
        </p:txBody>
      </p:sp>
      <p:sp>
        <p:nvSpPr>
          <p:cNvPr id="15" name="Text 10"/>
          <p:cNvSpPr/>
          <p:nvPr/>
        </p:nvSpPr>
        <p:spPr>
          <a:xfrm>
            <a:off x="10359033" y="4744760"/>
            <a:ext cx="3384352" cy="312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500" dirty="0">
                <a:solidFill>
                  <a:srgbClr val="4C4C4C"/>
                </a:solidFill>
                <a:latin typeface="Noto Serif" pitchFamily="34" charset="0"/>
                <a:ea typeface="Noto Serif" pitchFamily="34" charset="-122"/>
                <a:cs typeface="Noto Serif" pitchFamily="34" charset="-120"/>
              </a:rPr>
              <a:t>Доверяем друг другу и ребёнку</a:t>
            </a:r>
            <a:endParaRPr lang="en-US" sz="1500" dirty="0"/>
          </a:p>
        </p:txBody>
      </p:sp>
      <p:sp>
        <p:nvSpPr>
          <p:cNvPr id="16" name="Shape 11"/>
          <p:cNvSpPr/>
          <p:nvPr/>
        </p:nvSpPr>
        <p:spPr>
          <a:xfrm>
            <a:off x="6170414" y="5768697"/>
            <a:ext cx="7775972" cy="1922978"/>
          </a:xfrm>
          <a:prstGeom prst="roundRect">
            <a:avLst>
              <a:gd name="adj" fmla="val 4269"/>
            </a:avLst>
          </a:prstGeom>
          <a:solidFill>
            <a:srgbClr val="F2EDE5"/>
          </a:solidFill>
          <a:ln w="7620">
            <a:solidFill>
              <a:srgbClr val="E6DED2"/>
            </a:solidFill>
            <a:prstDash val="solid"/>
          </a:ln>
          <a:effectLst>
            <a:outerShdw dist="17780" dir="2700000" algn="bl" rotWithShape="0">
              <a:srgbClr val="E6DED2">
                <a:alpha val="100000"/>
              </a:srgbClr>
            </a:outerShdw>
          </a:effectLst>
        </p:spPr>
      </p:sp>
      <p:sp>
        <p:nvSpPr>
          <p:cNvPr id="17" name="Shape 12"/>
          <p:cNvSpPr/>
          <p:nvPr/>
        </p:nvSpPr>
        <p:spPr>
          <a:xfrm>
            <a:off x="6373416" y="5971699"/>
            <a:ext cx="586264" cy="586264"/>
          </a:xfrm>
          <a:prstGeom prst="roundRect">
            <a:avLst>
              <a:gd name="adj" fmla="val 15595509"/>
            </a:avLst>
          </a:prstGeom>
          <a:solidFill>
            <a:srgbClr val="E6DED2"/>
          </a:solidFill>
          <a:ln/>
        </p:spPr>
      </p:sp>
      <p:pic>
        <p:nvPicPr>
          <p:cNvPr id="18" name="Image 3" descr="preencoded.png"/>
          <p:cNvPicPr>
            <a:picLocks noChangeAspect="1"/>
          </p:cNvPicPr>
          <p:nvPr/>
        </p:nvPicPr>
        <p:blipFill>
          <a:blip r:embed="rId4" cstate="email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534626" y="6132909"/>
            <a:ext cx="263843" cy="263843"/>
          </a:xfrm>
          <a:prstGeom prst="rect">
            <a:avLst/>
          </a:prstGeom>
        </p:spPr>
      </p:pic>
      <p:sp>
        <p:nvSpPr>
          <p:cNvPr id="19" name="Text 13"/>
          <p:cNvSpPr/>
          <p:nvPr/>
        </p:nvSpPr>
        <p:spPr>
          <a:xfrm>
            <a:off x="6373416" y="6753344"/>
            <a:ext cx="2443043" cy="3053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00" dirty="0">
                <a:solidFill>
                  <a:srgbClr val="4C4C4C"/>
                </a:solidFill>
                <a:latin typeface="Noto Serif Medium" pitchFamily="34" charset="0"/>
                <a:ea typeface="Noto Serif Medium" pitchFamily="34" charset="-122"/>
                <a:cs typeface="Noto Serif Medium" pitchFamily="34" charset="-120"/>
              </a:rPr>
              <a:t>Условия для успеха</a:t>
            </a:r>
            <a:endParaRPr lang="en-US" sz="1900" dirty="0"/>
          </a:p>
        </p:txBody>
      </p:sp>
      <p:sp>
        <p:nvSpPr>
          <p:cNvPr id="20" name="Text 14"/>
          <p:cNvSpPr/>
          <p:nvPr/>
        </p:nvSpPr>
        <p:spPr>
          <a:xfrm>
            <a:off x="6373416" y="7175897"/>
            <a:ext cx="7369969" cy="312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500" dirty="0">
                <a:solidFill>
                  <a:srgbClr val="4C4C4C"/>
                </a:solidFill>
                <a:latin typeface="Noto Serif" pitchFamily="34" charset="0"/>
                <a:ea typeface="Noto Serif" pitchFamily="34" charset="-122"/>
                <a:cs typeface="Noto Serif" pitchFamily="34" charset="-120"/>
              </a:rPr>
              <a:t>Создаём условия для успешной учебы</a:t>
            </a:r>
            <a:endParaRPr lang="en-US" sz="1500" dirty="0"/>
          </a:p>
        </p:txBody>
      </p:sp>
      <p:sp>
        <p:nvSpPr>
          <p:cNvPr id="21" name="Прямоугольник 20">
            <a:extLst>
              <a:ext uri="{FF2B5EF4-FFF2-40B4-BE49-F238E27FC236}">
                <a16:creationId xmlns="" xmlns:a16="http://schemas.microsoft.com/office/drawing/2014/main" id="{51AC7639-7C17-4ABA-9CD6-7DD375CA340C}"/>
              </a:ext>
            </a:extLst>
          </p:cNvPr>
          <p:cNvSpPr/>
          <p:nvPr/>
        </p:nvSpPr>
        <p:spPr>
          <a:xfrm>
            <a:off x="12861743" y="7793665"/>
            <a:ext cx="1768657" cy="350874"/>
          </a:xfrm>
          <a:prstGeom prst="rect">
            <a:avLst/>
          </a:prstGeom>
          <a:solidFill>
            <a:srgbClr val="FDFBF7"/>
          </a:solidFill>
          <a:ln>
            <a:solidFill>
              <a:srgbClr val="FDFB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0098" y="612934"/>
            <a:ext cx="8240673" cy="6965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450"/>
              </a:lnSpc>
              <a:buNone/>
            </a:pPr>
            <a:r>
              <a:rPr lang="en-US" sz="4350" dirty="0">
                <a:solidFill>
                  <a:srgbClr val="3A3A3A"/>
                </a:solidFill>
                <a:latin typeface="Noto Serif Medium" pitchFamily="34" charset="0"/>
                <a:ea typeface="Noto Serif Medium" pitchFamily="34" charset="-122"/>
                <a:cs typeface="Noto Serif Medium" pitchFamily="34" charset="-120"/>
              </a:rPr>
              <a:t>Семья и школа: берег и море</a:t>
            </a:r>
            <a:endParaRPr lang="en-US" sz="4350" dirty="0"/>
          </a:p>
        </p:txBody>
      </p:sp>
      <p:sp>
        <p:nvSpPr>
          <p:cNvPr id="3" name="Text 1"/>
          <p:cNvSpPr/>
          <p:nvPr/>
        </p:nvSpPr>
        <p:spPr>
          <a:xfrm>
            <a:off x="1114425" y="1894523"/>
            <a:ext cx="6609517" cy="142636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1750" i="1" dirty="0">
                <a:solidFill>
                  <a:srgbClr val="4C4C4C"/>
                </a:solidFill>
                <a:latin typeface="Noto Serif" pitchFamily="34" charset="0"/>
                <a:ea typeface="Noto Serif" pitchFamily="34" charset="-122"/>
                <a:cs typeface="Noto Serif" pitchFamily="34" charset="-120"/>
              </a:rPr>
              <a:t>«Семья и школа — это берег и море. На берегу ребёнок делает первые шаги, получает первые уроки жизни, а потом перед ним открывается необозримое море знаний, и курс в этом море прокладывает школа»</a:t>
            </a:r>
            <a:endParaRPr lang="en-US" sz="1750" dirty="0"/>
          </a:p>
        </p:txBody>
      </p:sp>
      <p:sp>
        <p:nvSpPr>
          <p:cNvPr id="4" name="Text 2"/>
          <p:cNvSpPr/>
          <p:nvPr/>
        </p:nvSpPr>
        <p:spPr>
          <a:xfrm>
            <a:off x="1114425" y="3521393"/>
            <a:ext cx="6609517" cy="3565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1750" dirty="0">
                <a:solidFill>
                  <a:srgbClr val="4C4C4C"/>
                </a:solidFill>
                <a:latin typeface="Noto Serif" pitchFamily="34" charset="0"/>
                <a:ea typeface="Noto Serif" pitchFamily="34" charset="-122"/>
                <a:cs typeface="Noto Serif" pitchFamily="34" charset="-120"/>
              </a:rPr>
              <a:t>— Лев Кассиль</a:t>
            </a:r>
            <a:endParaRPr lang="en-US" sz="1750" dirty="0"/>
          </a:p>
        </p:txBody>
      </p:sp>
      <p:sp>
        <p:nvSpPr>
          <p:cNvPr id="5" name="Shape 3"/>
          <p:cNvSpPr/>
          <p:nvPr/>
        </p:nvSpPr>
        <p:spPr>
          <a:xfrm>
            <a:off x="780098" y="1894523"/>
            <a:ext cx="30480" cy="1983462"/>
          </a:xfrm>
          <a:prstGeom prst="rect">
            <a:avLst/>
          </a:prstGeom>
          <a:solidFill>
            <a:srgbClr val="9C9283"/>
          </a:solidFill>
          <a:ln/>
        </p:spPr>
      </p:sp>
      <p:sp>
        <p:nvSpPr>
          <p:cNvPr id="6" name="Text 4"/>
          <p:cNvSpPr/>
          <p:nvPr/>
        </p:nvSpPr>
        <p:spPr>
          <a:xfrm>
            <a:off x="780098" y="4128730"/>
            <a:ext cx="6943844" cy="713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1750" b="1" dirty="0">
                <a:solidFill>
                  <a:srgbClr val="403234"/>
                </a:solidFill>
                <a:latin typeface="Noto Serif" pitchFamily="34" charset="0"/>
                <a:ea typeface="Noto Serif" pitchFamily="34" charset="-122"/>
                <a:cs typeface="Noto Serif" pitchFamily="34" charset="-120"/>
              </a:rPr>
              <a:t>Но это не значит, что ребёнок должен совсем оторваться от берега.</a:t>
            </a:r>
            <a:endParaRPr lang="en-US" sz="1750" dirty="0"/>
          </a:p>
        </p:txBody>
      </p:sp>
      <p:pic>
        <p:nvPicPr>
          <p:cNvPr id="7" name="Image 0" descr="preencoded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275439" y="1894523"/>
            <a:ext cx="5582364" cy="5582364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D904350B-3F4C-4ADA-8985-CBFF4DAC417A}"/>
              </a:ext>
            </a:extLst>
          </p:cNvPr>
          <p:cNvSpPr/>
          <p:nvPr/>
        </p:nvSpPr>
        <p:spPr>
          <a:xfrm>
            <a:off x="12861743" y="7793665"/>
            <a:ext cx="1768657" cy="350874"/>
          </a:xfrm>
          <a:prstGeom prst="rect">
            <a:avLst/>
          </a:prstGeom>
          <a:solidFill>
            <a:srgbClr val="FDFBF7"/>
          </a:solidFill>
          <a:ln>
            <a:solidFill>
              <a:srgbClr val="FDFB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465</Words>
  <Application>Microsoft Office PowerPoint</Application>
  <PresentationFormat>Произвольный</PresentationFormat>
  <Paragraphs>78</Paragraphs>
  <Slides>10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Виктор В. Зеленский</cp:lastModifiedBy>
  <cp:revision>4</cp:revision>
  <dcterms:created xsi:type="dcterms:W3CDTF">2025-10-31T16:26:35Z</dcterms:created>
  <dcterms:modified xsi:type="dcterms:W3CDTF">2026-01-15T14:49:08Z</dcterms:modified>
</cp:coreProperties>
</file>